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9" r:id="rId4"/>
    <p:sldId id="270" r:id="rId5"/>
    <p:sldId id="271" r:id="rId6"/>
    <p:sldId id="272" r:id="rId7"/>
    <p:sldId id="273" r:id="rId8"/>
    <p:sldId id="274" r:id="rId9"/>
    <p:sldId id="280" r:id="rId10"/>
    <p:sldId id="275" r:id="rId11"/>
    <p:sldId id="276" r:id="rId12"/>
    <p:sldId id="281" r:id="rId13"/>
    <p:sldId id="277" r:id="rId14"/>
    <p:sldId id="278" r:id="rId15"/>
    <p:sldId id="282" r:id="rId16"/>
    <p:sldId id="285" r:id="rId17"/>
    <p:sldId id="283" r:id="rId18"/>
    <p:sldId id="284" r:id="rId19"/>
    <p:sldId id="266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45" d="100"/>
          <a:sy n="145" d="100"/>
        </p:scale>
        <p:origin x="-201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5678-EE20-4FA5-88E2-6E0BD67A2E26}" type="datetime1">
              <a:rPr lang="en-US" smtClean="0"/>
              <a:t>3/10/16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1B39-B140-43FE-96DB-472A2B59CE7C}" type="datetime1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0BB2-27C5-458B-ABCE-839C88CF47CE}" type="datetime1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738E-8962-435F-8C43-147B8DD7E819}" type="datetime1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EA93-55E7-4DA9-90C2-089A26EEFEC4}" type="datetime1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F3C7-6809-4F39-BD67-A75817BDDE0A}" type="datetime1">
              <a:rPr lang="en-US" smtClean="0"/>
              <a:t>3/10/16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EB24-CE78-465C-A726-91D0868FA48F}" type="datetime1">
              <a:rPr lang="en-US" smtClean="0"/>
              <a:t>3/10/16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ADF0-1749-4E8B-9691-B44A5F8C0895}" type="datetime1">
              <a:rPr lang="en-US" smtClean="0"/>
              <a:t>3/10/16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F628A-A867-4937-BBE5-207DB6F9C51A}" type="datetime1">
              <a:rPr lang="en-US" smtClean="0"/>
              <a:t>3/10/16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BBB94-68E6-4675-A946-F1C5994EDBD7}" type="datetime1">
              <a:rPr lang="en-US" smtClean="0"/>
              <a:t>3/10/16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B8377-21E3-4835-B75D-4E2847E2750F}" type="datetime1">
              <a:rPr lang="en-US" smtClean="0"/>
              <a:t>3/10/16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0C4986D-6BE9-4264-908F-02DB36FD8D6C}" type="datetime1">
              <a:rPr lang="en-US" smtClean="0"/>
              <a:t>3/10/16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r>
              <a:rPr lang="en-US" smtClean="0"/>
              <a:t>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gif"/><Relationship Id="rId3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747" y="3306937"/>
            <a:ext cx="3332590" cy="33325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0221" y="1159630"/>
            <a:ext cx="6020925" cy="1025516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  <a:scene3d>
            <a:camera prst="perspectiveFront"/>
            <a:lightRig rig="threePt" dir="t"/>
          </a:scene3d>
        </p:spPr>
        <p:txBody>
          <a:bodyPr/>
          <a:lstStyle/>
          <a:p>
            <a:r>
              <a:rPr lang="en-US" dirty="0" err="1" smtClean="0"/>
              <a:t>MemFlash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3242" y="5405389"/>
            <a:ext cx="6400800" cy="6981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Gunjan 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Patel</a:t>
            </a:r>
            <a:endParaRPr lang="en-US" sz="28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42298" y="3634837"/>
            <a:ext cx="42940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Faster access to your data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207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65" r="9871"/>
          <a:stretch/>
        </p:blipFill>
        <p:spPr>
          <a:xfrm>
            <a:off x="1" y="2605086"/>
            <a:ext cx="9144000" cy="3340491"/>
          </a:xfrm>
        </p:spPr>
      </p:pic>
    </p:spTree>
    <p:extLst>
      <p:ext uri="{BB962C8B-B14F-4D97-AF65-F5344CB8AC3E}">
        <p14:creationId xmlns:p14="http://schemas.microsoft.com/office/powerpoint/2010/main" val="2275095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/>
          <a:srcRect l="-19089" r="19089"/>
          <a:stretch/>
        </p:blipFill>
        <p:spPr>
          <a:xfrm>
            <a:off x="4959102" y="2403201"/>
            <a:ext cx="3101554" cy="21288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Approach…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14074" y="2471474"/>
            <a:ext cx="8480006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996845" y="2471474"/>
            <a:ext cx="436972" cy="12016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433817" y="3673075"/>
            <a:ext cx="147478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908601" y="2471474"/>
            <a:ext cx="505250" cy="12016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016880" y="2471474"/>
            <a:ext cx="942222" cy="22530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959102" y="4724475"/>
            <a:ext cx="25377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496817" y="2471474"/>
            <a:ext cx="835170" cy="22530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611337" y="3877893"/>
            <a:ext cx="1624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Cache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368764" y="4822257"/>
            <a:ext cx="1624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21320" y="2102142"/>
            <a:ext cx="1624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 rot="17606813">
            <a:off x="2908601" y="2978893"/>
            <a:ext cx="817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750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Priority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P1</a:t>
            </a:r>
          </a:p>
          <a:p>
            <a:pPr lvl="1"/>
            <a:r>
              <a:rPr lang="en-US" sz="2000" dirty="0" smtClean="0"/>
              <a:t> 2 threads, one to </a:t>
            </a:r>
            <a:r>
              <a:rPr lang="en-US" sz="2000" dirty="0" err="1" smtClean="0"/>
              <a:t>Memcache</a:t>
            </a:r>
            <a:r>
              <a:rPr lang="en-US" sz="2000" dirty="0" smtClean="0"/>
              <a:t> another to </a:t>
            </a:r>
            <a:r>
              <a:rPr lang="en-US" sz="2000" dirty="0" err="1" smtClean="0"/>
              <a:t>MongoDB</a:t>
            </a:r>
            <a:r>
              <a:rPr lang="en-US" sz="2000" dirty="0" smtClean="0"/>
              <a:t> (whichever comes first) </a:t>
            </a:r>
          </a:p>
          <a:p>
            <a:pPr lvl="1"/>
            <a:r>
              <a:rPr lang="en-US" sz="2000" dirty="0" smtClean="0"/>
              <a:t>If miss =&gt; store the data in </a:t>
            </a:r>
            <a:r>
              <a:rPr lang="en-US" sz="2000" dirty="0" err="1" smtClean="0"/>
              <a:t>Memcache</a:t>
            </a:r>
            <a:endParaRPr lang="en-US" sz="2000" dirty="0" smtClean="0"/>
          </a:p>
          <a:p>
            <a:r>
              <a:rPr lang="en-US" sz="3200" dirty="0" smtClean="0">
                <a:solidFill>
                  <a:srgbClr val="FF6600"/>
                </a:solidFill>
              </a:rPr>
              <a:t>P2</a:t>
            </a:r>
          </a:p>
          <a:p>
            <a:pPr lvl="1"/>
            <a:r>
              <a:rPr lang="en-US" sz="2000" dirty="0" smtClean="0"/>
              <a:t>First check </a:t>
            </a:r>
            <a:r>
              <a:rPr lang="en-US" sz="2000" dirty="0" err="1" smtClean="0"/>
              <a:t>Memcache</a:t>
            </a:r>
            <a:r>
              <a:rPr lang="en-US" sz="2000" dirty="0" smtClean="0"/>
              <a:t>, if miss =&gt; check </a:t>
            </a:r>
            <a:r>
              <a:rPr lang="en-US" sz="2000" dirty="0" err="1" smtClean="0"/>
              <a:t>MongoDB</a:t>
            </a:r>
            <a:endParaRPr lang="en-US" sz="2000" dirty="0" smtClean="0"/>
          </a:p>
          <a:p>
            <a:pPr lvl="1"/>
            <a:r>
              <a:rPr lang="en-US" sz="2000" dirty="0" smtClean="0"/>
              <a:t>If miss =&gt; store the data in </a:t>
            </a:r>
            <a:r>
              <a:rPr lang="en-US" sz="2000" dirty="0" err="1" smtClean="0"/>
              <a:t>Memcache</a:t>
            </a:r>
            <a:endParaRPr lang="en-US" sz="2000" dirty="0" smtClean="0"/>
          </a:p>
          <a:p>
            <a:r>
              <a:rPr lang="en-US" sz="3200" dirty="0" smtClean="0">
                <a:solidFill>
                  <a:srgbClr val="008000"/>
                </a:solidFill>
              </a:rPr>
              <a:t>P3</a:t>
            </a:r>
          </a:p>
          <a:p>
            <a:pPr lvl="1"/>
            <a:r>
              <a:rPr lang="en-US" sz="2000" dirty="0" smtClean="0"/>
              <a:t>Only </a:t>
            </a:r>
            <a:r>
              <a:rPr lang="en-US" sz="2000" dirty="0" err="1" smtClean="0"/>
              <a:t>MongoDB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88397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190" y="1835299"/>
            <a:ext cx="2625102" cy="22361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2.0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14074" y="2471474"/>
            <a:ext cx="84800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051465" y="2471474"/>
            <a:ext cx="436972" cy="12016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461127" y="3673075"/>
            <a:ext cx="147478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908601" y="2471474"/>
            <a:ext cx="505250" cy="12016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140226" y="2497683"/>
            <a:ext cx="942222" cy="2350783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994783" y="4799575"/>
            <a:ext cx="3345575" cy="22681"/>
          </a:xfrm>
          <a:prstGeom prst="straightConnector1">
            <a:avLst/>
          </a:prstGeom>
          <a:ln>
            <a:solidFill>
              <a:srgbClr val="ABD958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340358" y="2546574"/>
            <a:ext cx="835170" cy="2253001"/>
          </a:xfrm>
          <a:prstGeom prst="straightConnector1">
            <a:avLst/>
          </a:prstGeom>
          <a:ln>
            <a:solidFill>
              <a:srgbClr val="ABD958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660223" y="3303743"/>
            <a:ext cx="1624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Cache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601354" y="4848466"/>
            <a:ext cx="1624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21320" y="2102142"/>
            <a:ext cx="1624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17839798">
            <a:off x="2835803" y="2558932"/>
            <a:ext cx="1624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MISS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016880" y="2471474"/>
            <a:ext cx="942222" cy="2253001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959102" y="4724475"/>
            <a:ext cx="2537715" cy="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7496817" y="2471474"/>
            <a:ext cx="835170" cy="2253001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368764" y="4822257"/>
            <a:ext cx="1624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6" name="Right Brace 5"/>
          <p:cNvSpPr/>
          <p:nvPr/>
        </p:nvSpPr>
        <p:spPr>
          <a:xfrm rot="16200000">
            <a:off x="7002514" y="1005456"/>
            <a:ext cx="397918" cy="226102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449731" y="1600200"/>
            <a:ext cx="1624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Profit $_$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 rot="4110946">
            <a:off x="179222" y="2985444"/>
            <a:ext cx="162499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Cache Thread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 rot="4264520">
            <a:off x="955746" y="4637590"/>
            <a:ext cx="162499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DB Thread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7199884" y="3341643"/>
            <a:ext cx="443990" cy="662866"/>
          </a:xfrm>
          <a:custGeom>
            <a:avLst/>
            <a:gdLst>
              <a:gd name="connsiteX0" fmla="*/ 70069 w 443990"/>
              <a:gd name="connsiteY0" fmla="*/ 639398 h 662866"/>
              <a:gd name="connsiteX1" fmla="*/ 201449 w 443990"/>
              <a:gd name="connsiteY1" fmla="*/ 19 h 662866"/>
              <a:gd name="connsiteX2" fmla="*/ 437931 w 443990"/>
              <a:gd name="connsiteY2" fmla="*/ 656915 h 662866"/>
              <a:gd name="connsiteX3" fmla="*/ 341587 w 443990"/>
              <a:gd name="connsiteY3" fmla="*/ 324088 h 662866"/>
              <a:gd name="connsiteX4" fmla="*/ 0 w 443990"/>
              <a:gd name="connsiteY4" fmla="*/ 315329 h 662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990" h="662866">
                <a:moveTo>
                  <a:pt x="70069" y="639398"/>
                </a:moveTo>
                <a:cubicBezTo>
                  <a:pt x="105104" y="318249"/>
                  <a:pt x="140139" y="-2900"/>
                  <a:pt x="201449" y="19"/>
                </a:cubicBezTo>
                <a:cubicBezTo>
                  <a:pt x="262759" y="2938"/>
                  <a:pt x="414575" y="602904"/>
                  <a:pt x="437931" y="656915"/>
                </a:cubicBezTo>
                <a:cubicBezTo>
                  <a:pt x="461287" y="710926"/>
                  <a:pt x="414576" y="381019"/>
                  <a:pt x="341587" y="324088"/>
                </a:cubicBezTo>
                <a:cubicBezTo>
                  <a:pt x="268598" y="267157"/>
                  <a:pt x="0" y="315329"/>
                  <a:pt x="0" y="315329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7643874" y="3515421"/>
            <a:ext cx="30019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759870" y="3375264"/>
            <a:ext cx="79098" cy="2978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459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/>
      <p:bldP spid="14" grpId="0"/>
      <p:bldP spid="21" grpId="0"/>
      <p:bldP spid="6" grpId="0" animBg="1"/>
      <p:bldP spid="22" grpId="0"/>
      <p:bldP spid="24" grpId="0"/>
      <p:bldP spid="25" grpId="0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10,000 JSON objects</a:t>
            </a:r>
          </a:p>
          <a:p>
            <a:r>
              <a:rPr lang="en-US" dirty="0" smtClean="0"/>
              <a:t>All 10,000 objects in </a:t>
            </a:r>
            <a:r>
              <a:rPr lang="en-US" dirty="0" err="1" smtClean="0"/>
              <a:t>MongoDB</a:t>
            </a:r>
            <a:endParaRPr lang="en-US" dirty="0" smtClean="0"/>
          </a:p>
          <a:p>
            <a:r>
              <a:rPr lang="en-US" dirty="0" smtClean="0"/>
              <a:t>50% of the objects are also in </a:t>
            </a:r>
            <a:r>
              <a:rPr lang="en-US" dirty="0" err="1" smtClean="0"/>
              <a:t>Memcache</a:t>
            </a:r>
            <a:r>
              <a:rPr lang="en-US" dirty="0" smtClean="0"/>
              <a:t> </a:t>
            </a:r>
          </a:p>
          <a:p>
            <a:r>
              <a:rPr lang="en-US" dirty="0" smtClean="0"/>
              <a:t>50% Hit/Miss ration</a:t>
            </a:r>
          </a:p>
          <a:p>
            <a:r>
              <a:rPr lang="en-US" dirty="0" err="1" smtClean="0"/>
              <a:t>MongoDB</a:t>
            </a:r>
            <a:r>
              <a:rPr lang="en-US" dirty="0" smtClean="0"/>
              <a:t>, </a:t>
            </a:r>
            <a:r>
              <a:rPr lang="en-US" dirty="0" err="1" smtClean="0"/>
              <a:t>Memcache</a:t>
            </a:r>
            <a:r>
              <a:rPr lang="en-US" dirty="0" smtClean="0"/>
              <a:t>, </a:t>
            </a:r>
            <a:r>
              <a:rPr lang="en-US" dirty="0" err="1" smtClean="0"/>
              <a:t>StatsD</a:t>
            </a:r>
            <a:r>
              <a:rPr lang="en-US" dirty="0" smtClean="0"/>
              <a:t> server running in 3 different </a:t>
            </a:r>
            <a:r>
              <a:rPr lang="en-US" dirty="0" err="1" smtClean="0"/>
              <a:t>Docker</a:t>
            </a:r>
            <a:r>
              <a:rPr lang="en-US" dirty="0" smtClean="0"/>
              <a:t> containers</a:t>
            </a:r>
          </a:p>
          <a:p>
            <a:r>
              <a:rPr lang="en-US" dirty="0" smtClean="0"/>
              <a:t>One program inserts the JSON objects </a:t>
            </a:r>
          </a:p>
          <a:p>
            <a:r>
              <a:rPr lang="en-US" dirty="0" smtClean="0"/>
              <a:t>3 demo scripts pull the data with Priority 1, 2 &amp;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260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172" y="1011621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47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case if demo didn’t go well…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55" y="1471057"/>
            <a:ext cx="8021145" cy="538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64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95786"/>
            <a:ext cx="8229600" cy="4525963"/>
          </a:xfrm>
        </p:spPr>
        <p:txBody>
          <a:bodyPr/>
          <a:lstStyle/>
          <a:p>
            <a:r>
              <a:rPr lang="en-US" dirty="0" smtClean="0"/>
              <a:t>Combining </a:t>
            </a:r>
            <a:r>
              <a:rPr lang="en-US" dirty="0" err="1" smtClean="0"/>
              <a:t>Memcache</a:t>
            </a:r>
            <a:r>
              <a:rPr lang="en-US" dirty="0" smtClean="0"/>
              <a:t> + </a:t>
            </a:r>
            <a:r>
              <a:rPr lang="en-US" dirty="0" err="1" smtClean="0"/>
              <a:t>MondoDB</a:t>
            </a:r>
            <a:r>
              <a:rPr lang="en-US" dirty="0" smtClean="0"/>
              <a:t> is hard </a:t>
            </a:r>
            <a:r>
              <a:rPr lang="en-US" dirty="0" smtClean="0">
                <a:sym typeface="Wingdings"/>
              </a:rPr>
              <a:t></a:t>
            </a:r>
          </a:p>
          <a:p>
            <a:r>
              <a:rPr lang="en-US" dirty="0" smtClean="0">
                <a:sym typeface="Wingdings"/>
              </a:rPr>
              <a:t>A lot of concurrency issues</a:t>
            </a:r>
          </a:p>
          <a:p>
            <a:r>
              <a:rPr lang="en-US" dirty="0" smtClean="0">
                <a:sym typeface="Wingdings"/>
              </a:rPr>
              <a:t>Not much documentation for Go libraries </a:t>
            </a:r>
          </a:p>
          <a:p>
            <a:r>
              <a:rPr lang="en-US" dirty="0" smtClean="0">
                <a:sym typeface="Wingdings"/>
              </a:rPr>
              <a:t>Had to read library source code</a:t>
            </a:r>
          </a:p>
          <a:p>
            <a:endParaRPr lang="en-US" dirty="0" smtClean="0">
              <a:sym typeface="Wingding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024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716" y="-402897"/>
            <a:ext cx="8229600" cy="1600200"/>
          </a:xfrm>
        </p:spPr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support for </a:t>
            </a:r>
            <a:r>
              <a:rPr lang="en-US" dirty="0" err="1" smtClean="0"/>
              <a:t>Redis</a:t>
            </a:r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err="1" smtClean="0"/>
              <a:t>Memcache</a:t>
            </a:r>
            <a:r>
              <a:rPr lang="en-US" dirty="0" smtClean="0"/>
              <a:t> Proxy (to reduce # of TCP connections)</a:t>
            </a:r>
          </a:p>
          <a:p>
            <a:r>
              <a:rPr lang="en-US" dirty="0" smtClean="0"/>
              <a:t>Cloud providers charge money for number of connections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gRPC</a:t>
            </a:r>
            <a:r>
              <a:rPr lang="en-US" dirty="0" smtClean="0"/>
              <a:t> for transferring JSON-like data</a:t>
            </a:r>
          </a:p>
          <a:p>
            <a:r>
              <a:rPr lang="en-US" dirty="0" smtClean="0"/>
              <a:t>HTTP/2, header compression, binary JSON (</a:t>
            </a:r>
            <a:r>
              <a:rPr lang="en-US" dirty="0" err="1" smtClean="0"/>
              <a:t>bson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Kubernetes</a:t>
            </a:r>
            <a:r>
              <a:rPr lang="en-US" dirty="0" smtClean="0"/>
              <a:t> replication (</a:t>
            </a:r>
            <a:r>
              <a:rPr lang="en-US" dirty="0" err="1" smtClean="0"/>
              <a:t>Mem</a:t>
            </a:r>
            <a:r>
              <a:rPr lang="en-US" dirty="0" smtClean="0"/>
              <a:t> usage)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688" y="1490345"/>
            <a:ext cx="1951859" cy="6520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48" y="4961759"/>
            <a:ext cx="1502103" cy="15021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2687" y="5220357"/>
            <a:ext cx="2763345" cy="1243505"/>
          </a:xfrm>
          <a:prstGeom prst="rect">
            <a:avLst/>
          </a:prstGeom>
        </p:spPr>
      </p:pic>
      <p:sp>
        <p:nvSpPr>
          <p:cNvPr id="7" name="Plus 6"/>
          <p:cNvSpPr/>
          <p:nvPr/>
        </p:nvSpPr>
        <p:spPr>
          <a:xfrm>
            <a:off x="5496032" y="5334385"/>
            <a:ext cx="893379" cy="896882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552" y="5106275"/>
            <a:ext cx="1532759" cy="135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414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4" name="Picture 3" descr="potato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3406791"/>
            <a:ext cx="6350000" cy="2781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143" y="2045137"/>
            <a:ext cx="994103" cy="9941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05246" y="2452414"/>
            <a:ext cx="404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00FF"/>
                </a:solidFill>
              </a:rPr>
              <a:t>https://</a:t>
            </a:r>
            <a:r>
              <a:rPr lang="en-US" u="sng" dirty="0" err="1">
                <a:solidFill>
                  <a:srgbClr val="0000FF"/>
                </a:solidFill>
              </a:rPr>
              <a:t>github.com</a:t>
            </a:r>
            <a:r>
              <a:rPr lang="en-US" u="sng" dirty="0">
                <a:solidFill>
                  <a:srgbClr val="0000FF"/>
                </a:solidFill>
              </a:rPr>
              <a:t>/gunjan5/</a:t>
            </a:r>
            <a:r>
              <a:rPr lang="en-US" u="sng" dirty="0" err="1">
                <a:solidFill>
                  <a:srgbClr val="0000FF"/>
                </a:solidFill>
              </a:rPr>
              <a:t>memflash</a:t>
            </a:r>
            <a:endParaRPr lang="en-US" u="sn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083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Whaaaaaaaat</a:t>
            </a:r>
            <a:r>
              <a:rPr lang="en-US" dirty="0" smtClean="0"/>
              <a:t>?!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1454"/>
            <a:ext cx="4318000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907249"/>
            <a:ext cx="3810000" cy="3810000"/>
          </a:xfrm>
          <a:prstGeom prst="rect">
            <a:avLst/>
          </a:prstGeom>
        </p:spPr>
      </p:pic>
      <p:sp>
        <p:nvSpPr>
          <p:cNvPr id="7" name="Plus 6"/>
          <p:cNvSpPr/>
          <p:nvPr/>
        </p:nvSpPr>
        <p:spPr>
          <a:xfrm>
            <a:off x="3837619" y="2944876"/>
            <a:ext cx="1370786" cy="1297978"/>
          </a:xfrm>
          <a:prstGeom prst="mathPlus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363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Memory stores are fast but no persistence</a:t>
            </a:r>
          </a:p>
          <a:p>
            <a:r>
              <a:rPr lang="en-US" dirty="0" smtClean="0"/>
              <a:t>DBs persist the data, but don’t manage their own memory (not as fast)</a:t>
            </a:r>
          </a:p>
          <a:p>
            <a:r>
              <a:rPr lang="en-US" dirty="0" smtClean="0"/>
              <a:t>Wall Street people pay Millions of $$s for transactions faster even by a few microseconds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608" y="4301185"/>
            <a:ext cx="3015548" cy="20095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727" y="4175802"/>
            <a:ext cx="2212228" cy="2134963"/>
          </a:xfrm>
          <a:prstGeom prst="rect">
            <a:avLst/>
          </a:prstGeom>
        </p:spPr>
      </p:pic>
      <p:sp>
        <p:nvSpPr>
          <p:cNvPr id="6" name="Equal 5"/>
          <p:cNvSpPr/>
          <p:nvPr/>
        </p:nvSpPr>
        <p:spPr>
          <a:xfrm>
            <a:off x="3345574" y="4820058"/>
            <a:ext cx="1570372" cy="928509"/>
          </a:xfrm>
          <a:prstGeom prst="mathEqua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366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MongoDB</a:t>
            </a:r>
            <a:r>
              <a:rPr lang="en-US" dirty="0" smtClean="0"/>
              <a:t> v/s </a:t>
            </a:r>
            <a:r>
              <a:rPr lang="en-US" dirty="0" err="1" smtClean="0"/>
              <a:t>Memcache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94881" cy="4525963"/>
          </a:xfrm>
        </p:spPr>
        <p:txBody>
          <a:bodyPr/>
          <a:lstStyle/>
          <a:p>
            <a:r>
              <a:rPr lang="en-US" dirty="0" err="1" smtClean="0"/>
              <a:t>MongoDB</a:t>
            </a:r>
            <a:r>
              <a:rPr lang="en-US" dirty="0" smtClean="0"/>
              <a:t> is a </a:t>
            </a:r>
            <a:r>
              <a:rPr lang="en-US" dirty="0" err="1" smtClean="0"/>
              <a:t>NoSQL</a:t>
            </a:r>
            <a:r>
              <a:rPr lang="en-US" dirty="0" smtClean="0"/>
              <a:t> DB</a:t>
            </a:r>
          </a:p>
          <a:p>
            <a:r>
              <a:rPr lang="en-US" dirty="0" smtClean="0"/>
              <a:t>Persistent </a:t>
            </a:r>
          </a:p>
          <a:p>
            <a:r>
              <a:rPr lang="en-US" dirty="0" smtClean="0"/>
              <a:t>Speed is HDD bound</a:t>
            </a:r>
          </a:p>
          <a:p>
            <a:r>
              <a:rPr lang="en-US" dirty="0" smtClean="0"/>
              <a:t>Loads some data in memory</a:t>
            </a:r>
          </a:p>
          <a:p>
            <a:r>
              <a:rPr lang="en-US" dirty="0" smtClean="0"/>
              <a:t>Doesn’t manage it’s own memory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56494" y="1600200"/>
            <a:ext cx="429488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Memcache</a:t>
            </a:r>
            <a:r>
              <a:rPr lang="en-US" dirty="0" smtClean="0"/>
              <a:t> is a in-memory key-value store</a:t>
            </a:r>
          </a:p>
          <a:p>
            <a:r>
              <a:rPr lang="en-US" dirty="0" smtClean="0"/>
              <a:t>Non-persistent</a:t>
            </a:r>
          </a:p>
          <a:p>
            <a:r>
              <a:rPr lang="en-US" dirty="0" smtClean="0"/>
              <a:t>As fast as RAM </a:t>
            </a:r>
          </a:p>
          <a:p>
            <a:r>
              <a:rPr lang="en-US" dirty="0" smtClean="0"/>
              <a:t>Everything is in memory</a:t>
            </a:r>
          </a:p>
          <a:p>
            <a:r>
              <a:rPr lang="en-US" dirty="0" smtClean="0"/>
              <a:t>Manages it’s own memory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994" y="4054333"/>
            <a:ext cx="2531706" cy="29669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405" y="4542108"/>
            <a:ext cx="1839236" cy="1839236"/>
          </a:xfrm>
          <a:prstGeom prst="rect">
            <a:avLst/>
          </a:prstGeom>
        </p:spPr>
      </p:pic>
      <p:sp>
        <p:nvSpPr>
          <p:cNvPr id="7" name="Heart 6"/>
          <p:cNvSpPr/>
          <p:nvPr/>
        </p:nvSpPr>
        <p:spPr>
          <a:xfrm>
            <a:off x="4033801" y="4929294"/>
            <a:ext cx="1046009" cy="955819"/>
          </a:xfrm>
          <a:prstGeom prst="hear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697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2528"/>
            <a:ext cx="8229600" cy="4525963"/>
          </a:xfrm>
        </p:spPr>
        <p:txBody>
          <a:bodyPr/>
          <a:lstStyle/>
          <a:p>
            <a:r>
              <a:rPr lang="en-US" dirty="0" smtClean="0"/>
              <a:t>Go Programming language &lt;3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containers</a:t>
            </a:r>
          </a:p>
          <a:p>
            <a:r>
              <a:rPr lang="en-US" dirty="0" err="1" smtClean="0"/>
              <a:t>StatsD</a:t>
            </a:r>
            <a:r>
              <a:rPr lang="en-US" dirty="0" smtClean="0"/>
              <a:t>/Graphite</a:t>
            </a:r>
          </a:p>
          <a:p>
            <a:r>
              <a:rPr lang="en-US" dirty="0" err="1" smtClean="0"/>
              <a:t>Memcache</a:t>
            </a:r>
            <a:endParaRPr lang="en-US" dirty="0" smtClean="0"/>
          </a:p>
          <a:p>
            <a:r>
              <a:rPr lang="en-US" dirty="0" err="1" smtClean="0"/>
              <a:t>MongoDB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Compose</a:t>
            </a:r>
          </a:p>
          <a:p>
            <a:r>
              <a:rPr lang="en-US" dirty="0" smtClean="0"/>
              <a:t>Alpine Linux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667" y="1982528"/>
            <a:ext cx="1006701" cy="13701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300" y="3352726"/>
            <a:ext cx="2624500" cy="21717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824" y="5233764"/>
            <a:ext cx="2436352" cy="16242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3740" y="3671276"/>
            <a:ext cx="2602491" cy="318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537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55419"/>
            <a:ext cx="8229600" cy="1600200"/>
          </a:xfrm>
        </p:spPr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Docker</a:t>
            </a:r>
            <a:r>
              <a:rPr lang="en-US" dirty="0"/>
              <a:t> </a:t>
            </a:r>
            <a:r>
              <a:rPr lang="en-US" dirty="0" smtClean="0"/>
              <a:t>and not VM?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0"/>
          <a:stretch/>
        </p:blipFill>
        <p:spPr>
          <a:xfrm>
            <a:off x="566443" y="901201"/>
            <a:ext cx="8229600" cy="5956799"/>
          </a:xfrm>
        </p:spPr>
      </p:pic>
    </p:spTree>
    <p:extLst>
      <p:ext uri="{BB962C8B-B14F-4D97-AF65-F5344CB8AC3E}">
        <p14:creationId xmlns:p14="http://schemas.microsoft.com/office/powerpoint/2010/main" val="4058839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55419"/>
            <a:ext cx="8229600" cy="1600200"/>
          </a:xfrm>
        </p:spPr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Docker</a:t>
            </a:r>
            <a:r>
              <a:rPr lang="en-US" dirty="0"/>
              <a:t> </a:t>
            </a:r>
            <a:r>
              <a:rPr lang="en-US" dirty="0" smtClean="0"/>
              <a:t>and not VM?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78710"/>
            <a:ext cx="8301666" cy="577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30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55419"/>
            <a:ext cx="8229600" cy="1600200"/>
          </a:xfrm>
        </p:spPr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Docker</a:t>
            </a:r>
            <a:r>
              <a:rPr lang="en-US" dirty="0"/>
              <a:t> </a:t>
            </a:r>
            <a:r>
              <a:rPr lang="en-US" dirty="0" smtClean="0"/>
              <a:t>and not VM?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70" y="1060714"/>
            <a:ext cx="7982930" cy="579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37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55419"/>
            <a:ext cx="8229600" cy="1600200"/>
          </a:xfrm>
        </p:spPr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Docker</a:t>
            </a:r>
            <a:r>
              <a:rPr lang="en-US" dirty="0"/>
              <a:t> </a:t>
            </a:r>
            <a:r>
              <a:rPr lang="en-US" dirty="0" smtClean="0"/>
              <a:t>and not VM?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48" y="1160637"/>
            <a:ext cx="7596482" cy="569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862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970</TotalTime>
  <Words>368</Words>
  <Application>Microsoft Macintosh PowerPoint</Application>
  <PresentationFormat>On-screen Show (4:3)</PresentationFormat>
  <Paragraphs>78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Executive</vt:lpstr>
      <vt:lpstr>MemFlash</vt:lpstr>
      <vt:lpstr>Whaaaaaaaat?!</vt:lpstr>
      <vt:lpstr>Motivation</vt:lpstr>
      <vt:lpstr>MongoDB v/s Memcache</vt:lpstr>
      <vt:lpstr>Technology Stack</vt:lpstr>
      <vt:lpstr>Why Docker and not VM?</vt:lpstr>
      <vt:lpstr>Why Docker and not VM?</vt:lpstr>
      <vt:lpstr>Why Docker and not VM?</vt:lpstr>
      <vt:lpstr>Why Docker and not VM?</vt:lpstr>
      <vt:lpstr>Approach</vt:lpstr>
      <vt:lpstr>Approach…</vt:lpstr>
      <vt:lpstr>Priority system</vt:lpstr>
      <vt:lpstr>Approach 2.0</vt:lpstr>
      <vt:lpstr>Demo Setup</vt:lpstr>
      <vt:lpstr>PowerPoint Presentation</vt:lpstr>
      <vt:lpstr>In case if demo didn’t go well…</vt:lpstr>
      <vt:lpstr>Challenges</vt:lpstr>
      <vt:lpstr>Future work</vt:lpstr>
      <vt:lpstr>Thank you!</vt:lpstr>
    </vt:vector>
  </TitlesOfParts>
  <Company>Cisco Systems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Gunjan Patel</dc:creator>
  <cp:lastModifiedBy>Gunjan Patel</cp:lastModifiedBy>
  <cp:revision>25</cp:revision>
  <dcterms:created xsi:type="dcterms:W3CDTF">2013-12-09T00:52:01Z</dcterms:created>
  <dcterms:modified xsi:type="dcterms:W3CDTF">2016-03-10T15:22:07Z</dcterms:modified>
</cp:coreProperties>
</file>